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A50F49-DBB3-4C40-AFAD-E1693BF763AF}" v="290" dt="2024-01-05T14:53:50.676"/>
    <p1510:client id="{AEBE6F52-4FEC-42C2-8960-10D44491DE67}" v="223" dt="2024-01-02T10:08:27.279"/>
    <p1510:client id="{E00F3310-42D4-437A-9423-D8CD38E144F0}" v="17" dt="2023-12-30T21:05:00.470"/>
    <p1510:client id="{ED8FB538-CE1A-41E5-8BEA-F40E3292A569}" v="239" dt="2024-01-04T23:20:10.7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52FC26-3921-472D-BB31-86B8C3A2ACB8}" type="datetimeFigureOut">
              <a:t>1/5/2024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5E5E62-D8F8-4ECD-A9C8-D1420EE232B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367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hyperlink" Target="https://pngimg.com/download/26094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www.pngall.com/microsoft-windows-png/download/12350" TargetMode="External"/><Relationship Id="rId9" Type="http://schemas.openxmlformats.org/officeDocument/2006/relationships/hyperlink" Target="https://abouthydrology.blogspot.com/2020/10/use-git-and-github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581870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TIC and Technologies Related to TIC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6319599" y="4581525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Discover the fascinating world of TIC (Technology, Information, and Communication) and its impact on modern society. Explore its evolution, applications, and future developments.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4142838" y="1899804"/>
            <a:ext cx="5897160" cy="67712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5468"/>
              </a:lnSpc>
            </a:pPr>
            <a:r>
              <a:rPr lang="en-US" sz="6600" b="1" dirty="0">
                <a:solidFill>
                  <a:srgbClr val="FF726D"/>
                </a:solidFill>
                <a:latin typeface="Inconsolata"/>
                <a:ea typeface="Inconsolata"/>
                <a:cs typeface="Inconsolata" pitchFamily="34" charset="-120"/>
              </a:rPr>
              <a:t>What is TIC ?</a:t>
            </a:r>
            <a:endParaRPr lang="en-US" sz="6600" dirty="0">
              <a:latin typeface="Inconsolata"/>
              <a:ea typeface="Inconsolata"/>
            </a:endParaRPr>
          </a:p>
        </p:txBody>
      </p:sp>
      <p:sp>
        <p:nvSpPr>
          <p:cNvPr id="7" name="Text 4"/>
          <p:cNvSpPr/>
          <p:nvPr/>
        </p:nvSpPr>
        <p:spPr>
          <a:xfrm>
            <a:off x="1658431" y="3565787"/>
            <a:ext cx="10554414" cy="110761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lvl="1" indent="0">
              <a:lnSpc>
                <a:spcPts val="2799"/>
              </a:lnSpc>
              <a:buNone/>
            </a:pPr>
            <a:r>
              <a:rPr lang="en-US" sz="2800" dirty="0">
                <a:solidFill>
                  <a:srgbClr val="DAD1E6"/>
                </a:solidFill>
                <a:latin typeface="Fira Sans"/>
                <a:ea typeface="Fira Sans" pitchFamily="34" charset="-122"/>
                <a:cs typeface="Fira Sans" pitchFamily="34" charset="-120"/>
              </a:rPr>
              <a:t>TIC refers to the integration of technology, information, and communication to enhance productivity and facilitate the exchange of information in various fields.</a:t>
            </a:r>
            <a:endParaRPr lang="en-US" sz="2800" dirty="0">
              <a:latin typeface="Fira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151692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Importance of TIC in Modern Society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833199" y="2873693"/>
            <a:ext cx="4542115" cy="2346365"/>
          </a:xfrm>
          <a:prstGeom prst="roundRect">
            <a:avLst>
              <a:gd name="adj" fmla="val 2841"/>
            </a:avLst>
          </a:prstGeom>
          <a:solidFill>
            <a:srgbClr val="312140"/>
          </a:solidFill>
          <a:ln/>
        </p:spPr>
      </p:sp>
      <p:sp>
        <p:nvSpPr>
          <p:cNvPr id="7" name="Text 4"/>
          <p:cNvSpPr/>
          <p:nvPr/>
        </p:nvSpPr>
        <p:spPr>
          <a:xfrm>
            <a:off x="1055370" y="3095863"/>
            <a:ext cx="30175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Enhanced Communication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1055370" y="3576280"/>
            <a:ext cx="409777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TIC enables instant communication and information sharing, breaking down geographical barriers and fostering collaboration.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597485" y="2873693"/>
            <a:ext cx="4542115" cy="2346365"/>
          </a:xfrm>
          <a:prstGeom prst="roundRect">
            <a:avLst>
              <a:gd name="adj" fmla="val 2841"/>
            </a:avLst>
          </a:prstGeom>
          <a:solidFill>
            <a:srgbClr val="312140"/>
          </a:solidFill>
          <a:ln/>
        </p:spPr>
      </p:sp>
      <p:sp>
        <p:nvSpPr>
          <p:cNvPr id="10" name="Text 7"/>
          <p:cNvSpPr/>
          <p:nvPr/>
        </p:nvSpPr>
        <p:spPr>
          <a:xfrm>
            <a:off x="5819656" y="3095863"/>
            <a:ext cx="27432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Efficient Operations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5819656" y="3576280"/>
            <a:ext cx="409777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TIC streamlines processes, automates tasks, and improves efficiency, leading to cost savings and increased productivity.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833199" y="5442228"/>
            <a:ext cx="9306401" cy="1635562"/>
          </a:xfrm>
          <a:prstGeom prst="roundRect">
            <a:avLst>
              <a:gd name="adj" fmla="val 4076"/>
            </a:avLst>
          </a:prstGeom>
          <a:solidFill>
            <a:srgbClr val="312140"/>
          </a:solidFill>
          <a:ln/>
        </p:spPr>
      </p:sp>
      <p:sp>
        <p:nvSpPr>
          <p:cNvPr id="13" name="Text 10"/>
          <p:cNvSpPr/>
          <p:nvPr/>
        </p:nvSpPr>
        <p:spPr>
          <a:xfrm>
            <a:off x="1055370" y="5664398"/>
            <a:ext cx="30175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Empowering Individuals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1055370" y="6144816"/>
            <a:ext cx="88620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TIC provides access to knowledge, education, and opportunities, empowering individuals and promoting social inclusion.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539359"/>
            <a:ext cx="78943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Examples of TIC Applications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260163" y="281892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Google Services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260163" y="3299341"/>
            <a:ext cx="482905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Google Search, Gmail, Google Drive, and more have revolutionized information access, communication, and collaboration.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41181" y="281892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Microsoft Tools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7541181" y="3299341"/>
            <a:ext cx="482905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Microsoft Office Suite and productivity tools empower individuals and businesses to create, collaborate, and innovate.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2037993" y="4506397"/>
            <a:ext cx="10554414" cy="2183725"/>
          </a:xfrm>
          <a:prstGeom prst="rect">
            <a:avLst/>
          </a:prstGeom>
          <a:solidFill>
            <a:srgbClr val="312140"/>
          </a:solidFill>
          <a:ln/>
        </p:spPr>
      </p:sp>
      <p:sp>
        <p:nvSpPr>
          <p:cNvPr id="10" name="Text 8"/>
          <p:cNvSpPr/>
          <p:nvPr/>
        </p:nvSpPr>
        <p:spPr>
          <a:xfrm>
            <a:off x="2260163" y="464724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Git and GitHub</a:t>
            </a:r>
            <a:endParaRPr lang="en-US" sz="2187" dirty="0"/>
          </a:p>
        </p:txBody>
      </p:sp>
      <p:sp>
        <p:nvSpPr>
          <p:cNvPr id="11" name="Text 9"/>
          <p:cNvSpPr/>
          <p:nvPr/>
        </p:nvSpPr>
        <p:spPr>
          <a:xfrm>
            <a:off x="2260163" y="5127665"/>
            <a:ext cx="482905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Git, a distributed version control system, and GitHub, a collaboration platform, enhance software development and foster open-source communities.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1181" y="4647248"/>
            <a:ext cx="482905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4" name="Picture 13" descr="A logo of a microsoft windows&#10;&#10;Description automatically generated">
            <a:extLst>
              <a:ext uri="{FF2B5EF4-FFF2-40B4-BE49-F238E27FC236}">
                <a16:creationId xmlns:a16="http://schemas.microsoft.com/office/drawing/2014/main" id="{A68CD8AB-3302-DDD5-4C5A-813517BC0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V="1">
            <a:off x="9843738" y="2500662"/>
            <a:ext cx="877898" cy="8991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9E2D6B-39FB-9FF6-79F5-BFC5DD1A4529}"/>
              </a:ext>
            </a:extLst>
          </p:cNvPr>
          <p:cNvSpPr txBox="1"/>
          <p:nvPr/>
        </p:nvSpPr>
        <p:spPr>
          <a:xfrm flipV="1">
            <a:off x="9843397" y="10116450"/>
            <a:ext cx="464512" cy="96568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en-US" dirty="0">
                <a:hlinkClick r:id="rId4"/>
              </a:rPr>
              <a:t>This Photo</a:t>
            </a:r>
            <a:r>
              <a:rPr lang="en-US" dirty="0"/>
              <a:t> by Unknown author is licensed under </a:t>
            </a:r>
            <a:r>
              <a:rPr lang="en-US" dirty="0">
                <a:hlinkClick r:id="rId5"/>
              </a:rPr>
              <a:t>CC BY-NC</a:t>
            </a:r>
            <a:r>
              <a:rPr lang="en-US" dirty="0"/>
              <a:t>.</a:t>
            </a:r>
          </a:p>
        </p:txBody>
      </p:sp>
      <p:pic>
        <p:nvPicPr>
          <p:cNvPr id="17" name="Picture 16" descr="A logo of a google chrome browser&#10;&#10;Description automatically generated">
            <a:extLst>
              <a:ext uri="{FF2B5EF4-FFF2-40B4-BE49-F238E27FC236}">
                <a16:creationId xmlns:a16="http://schemas.microsoft.com/office/drawing/2014/main" id="{D428D659-6949-04B4-6D94-783268EA7A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560786" y="2619841"/>
            <a:ext cx="591774" cy="626279"/>
          </a:xfrm>
          <a:prstGeom prst="rect">
            <a:avLst/>
          </a:prstGeom>
        </p:spPr>
      </p:pic>
      <p:pic>
        <p:nvPicPr>
          <p:cNvPr id="23" name="Picture 22" descr="A red and black logo&#10;&#10;Description automatically generated">
            <a:extLst>
              <a:ext uri="{FF2B5EF4-FFF2-40B4-BE49-F238E27FC236}">
                <a16:creationId xmlns:a16="http://schemas.microsoft.com/office/drawing/2014/main" id="{EC349E95-5F6A-43CA-679F-310ACE2A02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572000" y="4530349"/>
            <a:ext cx="1535503" cy="652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5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282422"/>
            <a:ext cx="84582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Role of TIC in Modern Business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594729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6" name="Text 4"/>
          <p:cNvSpPr/>
          <p:nvPr/>
        </p:nvSpPr>
        <p:spPr>
          <a:xfrm>
            <a:off x="2204085" y="2636401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2760107" y="2671048"/>
            <a:ext cx="26060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Improved Efficiency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2760107" y="3151465"/>
            <a:ext cx="44440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TIC enables streamlined operations, automation, and data-driven decision-making, leading to increased productivity and competitiveness.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6285" y="2594729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10" name="Text 8"/>
          <p:cNvSpPr/>
          <p:nvPr/>
        </p:nvSpPr>
        <p:spPr>
          <a:xfrm>
            <a:off x="7592378" y="2636401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8148399" y="2671048"/>
            <a:ext cx="38404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Enhanced Customer Experience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8148399" y="3151465"/>
            <a:ext cx="44440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TIC facilitates personalized interactions, personalized marketing, and online services, creating a seamless customer experience.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2037993" y="496883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14" name="Text 12"/>
          <p:cNvSpPr/>
          <p:nvPr/>
        </p:nvSpPr>
        <p:spPr>
          <a:xfrm>
            <a:off x="2204085" y="5010507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2760107" y="5045154"/>
            <a:ext cx="26060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Global Connectivity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2760107" y="5525572"/>
            <a:ext cx="44440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TIC connects businesses with global markets, enabling international collaboration, expansion, and access to new opportunities.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426285" y="496883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18" name="Text 16"/>
          <p:cNvSpPr/>
          <p:nvPr/>
        </p:nvSpPr>
        <p:spPr>
          <a:xfrm>
            <a:off x="7592378" y="5010507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8148399" y="5045154"/>
            <a:ext cx="34290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Innovation and Adaptation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8148399" y="5525572"/>
            <a:ext cx="44440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TIC encourages innovation, digital transformation, and the ability to adapt to market changes, driving business growth and success.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11" grpId="0" animBg="1"/>
      <p:bldP spid="12" grpId="0" animBg="1"/>
      <p:bldP spid="15" grpId="0" animBg="1"/>
      <p:bldP spid="16" grpId="0" animBg="1"/>
      <p:bldP spid="19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085731"/>
            <a:ext cx="90220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Evolution and Development of TIC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224445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539020"/>
            <a:ext cx="329588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From Mainframes to Personal Computers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366623"/>
            <a:ext cx="329588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Witness the evolution of TIC from massive mainframes to compact personal computers that revolutionized access to technology.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224445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539139"/>
            <a:ext cx="30175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Rise of Mobile Devices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019556"/>
            <a:ext cx="3296007" cy="21220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Explore the impact of smartphones and tablets in making TIC accessible anytime, anywhere, and changing the way we interact with technology.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224445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539139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Advancement of Cloud Computing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366742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Discover how cloud computing has transformed the storage and processing of data, enabling scalability, reliability, and collaboration.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81570" y="607576"/>
            <a:ext cx="10467142" cy="13770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22"/>
              </a:lnSpc>
              <a:buNone/>
            </a:pPr>
            <a:r>
              <a:rPr lang="en-US" sz="4338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Challenges of Implementing TIC and Solutions</a:t>
            </a:r>
            <a:endParaRPr lang="en-US" sz="4338" dirty="0"/>
          </a:p>
        </p:txBody>
      </p:sp>
      <p:sp>
        <p:nvSpPr>
          <p:cNvPr id="7" name="Shape 4"/>
          <p:cNvSpPr/>
          <p:nvPr/>
        </p:nvSpPr>
        <p:spPr>
          <a:xfrm>
            <a:off x="2398395" y="2315170"/>
            <a:ext cx="27503" cy="5306854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8" name="Shape 5"/>
          <p:cNvSpPr/>
          <p:nvPr/>
        </p:nvSpPr>
        <p:spPr>
          <a:xfrm>
            <a:off x="2659975" y="2721352"/>
            <a:ext cx="771168" cy="27503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9" name="Shape 6"/>
          <p:cNvSpPr/>
          <p:nvPr/>
        </p:nvSpPr>
        <p:spPr>
          <a:xfrm>
            <a:off x="2164199" y="2487335"/>
            <a:ext cx="495776" cy="495776"/>
          </a:xfrm>
          <a:prstGeom prst="roundRect">
            <a:avLst>
              <a:gd name="adj" fmla="val 13334"/>
            </a:avLst>
          </a:prstGeom>
          <a:solidFill>
            <a:srgbClr val="312140"/>
          </a:solidFill>
          <a:ln/>
        </p:spPr>
      </p:sp>
      <p:sp>
        <p:nvSpPr>
          <p:cNvPr id="10" name="Text 7"/>
          <p:cNvSpPr/>
          <p:nvPr/>
        </p:nvSpPr>
        <p:spPr>
          <a:xfrm>
            <a:off x="2328267" y="2528649"/>
            <a:ext cx="167640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r>
              <a:rPr lang="en-US" sz="2603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03" dirty="0"/>
          </a:p>
        </p:txBody>
      </p:sp>
      <p:sp>
        <p:nvSpPr>
          <p:cNvPr id="11" name="Text 8"/>
          <p:cNvSpPr/>
          <p:nvPr/>
        </p:nvSpPr>
        <p:spPr>
          <a:xfrm>
            <a:off x="3624024" y="2535436"/>
            <a:ext cx="3566160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Complexity and Integration</a:t>
            </a:r>
            <a:endParaRPr lang="en-US" sz="2169" dirty="0"/>
          </a:p>
        </p:txBody>
      </p:sp>
      <p:sp>
        <p:nvSpPr>
          <p:cNvPr id="12" name="Text 9"/>
          <p:cNvSpPr/>
          <p:nvPr/>
        </p:nvSpPr>
        <p:spPr>
          <a:xfrm>
            <a:off x="3624024" y="3011924"/>
            <a:ext cx="8924687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TIC implementation can be complex and require integration across systems. Solution: Partner with experienced technology providers.</a:t>
            </a:r>
            <a:endParaRPr lang="en-US" sz="1735" dirty="0"/>
          </a:p>
        </p:txBody>
      </p:sp>
      <p:sp>
        <p:nvSpPr>
          <p:cNvPr id="13" name="Shape 10"/>
          <p:cNvSpPr/>
          <p:nvPr/>
        </p:nvSpPr>
        <p:spPr>
          <a:xfrm>
            <a:off x="2659975" y="4563725"/>
            <a:ext cx="771168" cy="27503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14" name="Shape 11"/>
          <p:cNvSpPr/>
          <p:nvPr/>
        </p:nvSpPr>
        <p:spPr>
          <a:xfrm>
            <a:off x="2164199" y="4329708"/>
            <a:ext cx="495776" cy="495776"/>
          </a:xfrm>
          <a:prstGeom prst="roundRect">
            <a:avLst>
              <a:gd name="adj" fmla="val 13334"/>
            </a:avLst>
          </a:prstGeom>
          <a:solidFill>
            <a:srgbClr val="312140"/>
          </a:solidFill>
          <a:ln/>
        </p:spPr>
      </p:sp>
      <p:sp>
        <p:nvSpPr>
          <p:cNvPr id="15" name="Text 12"/>
          <p:cNvSpPr/>
          <p:nvPr/>
        </p:nvSpPr>
        <p:spPr>
          <a:xfrm>
            <a:off x="2328267" y="4371023"/>
            <a:ext cx="167640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r>
              <a:rPr lang="en-US" sz="2603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03" dirty="0"/>
          </a:p>
        </p:txBody>
      </p:sp>
      <p:sp>
        <p:nvSpPr>
          <p:cNvPr id="16" name="Text 13"/>
          <p:cNvSpPr/>
          <p:nvPr/>
        </p:nvSpPr>
        <p:spPr>
          <a:xfrm>
            <a:off x="3624024" y="4377809"/>
            <a:ext cx="4114800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Cybersecurity and Data Privacy</a:t>
            </a:r>
            <a:endParaRPr lang="en-US" sz="2169" dirty="0"/>
          </a:p>
        </p:txBody>
      </p:sp>
      <p:sp>
        <p:nvSpPr>
          <p:cNvPr id="17" name="Text 14"/>
          <p:cNvSpPr/>
          <p:nvPr/>
        </p:nvSpPr>
        <p:spPr>
          <a:xfrm>
            <a:off x="3624024" y="4854297"/>
            <a:ext cx="8924687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Protecting sensitive data and ensuring privacy pose challenges. Solution: Implement robust security measures and compliance protocols.</a:t>
            </a:r>
            <a:endParaRPr lang="en-US" sz="1735" dirty="0"/>
          </a:p>
        </p:txBody>
      </p:sp>
      <p:sp>
        <p:nvSpPr>
          <p:cNvPr id="18" name="Shape 15"/>
          <p:cNvSpPr/>
          <p:nvPr/>
        </p:nvSpPr>
        <p:spPr>
          <a:xfrm>
            <a:off x="2659975" y="6406098"/>
            <a:ext cx="771168" cy="27503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19" name="Shape 16"/>
          <p:cNvSpPr/>
          <p:nvPr/>
        </p:nvSpPr>
        <p:spPr>
          <a:xfrm>
            <a:off x="2164199" y="6172081"/>
            <a:ext cx="495776" cy="495776"/>
          </a:xfrm>
          <a:prstGeom prst="roundRect">
            <a:avLst>
              <a:gd name="adj" fmla="val 13334"/>
            </a:avLst>
          </a:prstGeom>
          <a:solidFill>
            <a:srgbClr val="312140"/>
          </a:solidFill>
          <a:ln/>
        </p:spPr>
      </p:sp>
      <p:sp>
        <p:nvSpPr>
          <p:cNvPr id="20" name="Text 17"/>
          <p:cNvSpPr/>
          <p:nvPr/>
        </p:nvSpPr>
        <p:spPr>
          <a:xfrm>
            <a:off x="2328267" y="6213396"/>
            <a:ext cx="167640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r>
              <a:rPr lang="en-US" sz="2603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603" dirty="0"/>
          </a:p>
        </p:txBody>
      </p:sp>
      <p:sp>
        <p:nvSpPr>
          <p:cNvPr id="21" name="Text 18"/>
          <p:cNvSpPr/>
          <p:nvPr/>
        </p:nvSpPr>
        <p:spPr>
          <a:xfrm>
            <a:off x="3624024" y="6220182"/>
            <a:ext cx="3154680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Skill Gaps and Training</a:t>
            </a:r>
            <a:endParaRPr lang="en-US" sz="2169" dirty="0"/>
          </a:p>
        </p:txBody>
      </p:sp>
      <p:sp>
        <p:nvSpPr>
          <p:cNvPr id="22" name="Text 19"/>
          <p:cNvSpPr/>
          <p:nvPr/>
        </p:nvSpPr>
        <p:spPr>
          <a:xfrm>
            <a:off x="3624024" y="6696670"/>
            <a:ext cx="8924687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Adopting TIC may require upskilling employees. Solution: Invest in training programs and create a culture of continuous learning.</a:t>
            </a:r>
            <a:endParaRPr lang="en-US" sz="1735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6" grpId="0" animBg="1"/>
      <p:bldP spid="17" grpId="0" animBg="1"/>
      <p:bldP spid="21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259324"/>
            <a:ext cx="73304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Future Developments in TIC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398038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712613"/>
            <a:ext cx="329588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Artificial Intelligence (AI)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540216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Experience the potential of AI in transforming industries, automating tasks, and creating personalized experiences.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398038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712732"/>
            <a:ext cx="32918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Internet of Things (IoT)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193149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Discover the interconnected world of IoT, where devices communicate and share data to enhance efficiency and improve lives.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398038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71273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5G Network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193149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Unlock the power of ultra-fast, low-latency 5G networks for seamless connectivity, real-time data transfer, and transformative applications.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388</cp:revision>
  <dcterms:created xsi:type="dcterms:W3CDTF">2023-12-30T20:52:06Z</dcterms:created>
  <dcterms:modified xsi:type="dcterms:W3CDTF">2024-01-05T14:57:05Z</dcterms:modified>
</cp:coreProperties>
</file>